
<file path=[Content_Types].xml><?xml version="1.0" encoding="utf-8"?>
<Types xmlns="http://schemas.openxmlformats.org/package/2006/content-types">
  <Default Extension="png" ContentType="image/png"/>
  <Default Extension="tmp"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9144000" cy="6858000"/>
  <p:embeddedFontLst>
    <p:embeddedFont>
      <p:font typeface="Calibri" pitchFamily="34" charset="0"/>
      <p:regular r:id="rId13"/>
      <p:bold r:id="rId14"/>
      <p:italic r:id="rId15"/>
      <p:boldItalic r:id="rId16"/>
    </p:embeddedFont>
    <p:embeddedFont>
      <p:font typeface="Exo" charset="0"/>
      <p:regular r:id="rId17"/>
      <p:bold r:id="rId18"/>
      <p:italic r:id="rId19"/>
      <p:boldItalic r:id="rId20"/>
    </p:embeddedFont>
    <p:embeddedFont>
      <p:font typeface="Century Gothic" pitchFamily="3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gY2+DM/rwO2HkSTRKEfJ3qJmWL/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516" y="-1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962400" cy="3440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0"/>
            <a:ext cx="3962400" cy="3440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8888556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 name="Google Shape;38;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4f7abbb21_0_9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g104f7abbb21_0_9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104f7abbb21_0_29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 name="Google Shape;50;g104f7abbb21_0_297: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 name="Google Shape;51;g104f7abbb21_0_297: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104f7abbb21_0_3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 name="Google Shape;62;g104f7abbb21_0_3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04f7abbb21_0_70: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 name="Google Shape;68;g104f7abbb21_0_7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104f7abbb21_0_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 name="Google Shape;74;g104f7abbb21_0_0: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5" name="Google Shape;75;g104f7abbb21_0_0: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04f7abbb21_0_31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g104f7abbb21_0_31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04f7abbb21_0_6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104f7abbb21_0_6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a:effectLst/>
      </p:bgPr>
    </p:bg>
    <p:spTree>
      <p:nvGrpSpPr>
        <p:cNvPr id="1" name="Shape 15"/>
        <p:cNvGrpSpPr/>
        <p:nvPr/>
      </p:nvGrpSpPr>
      <p:grpSpPr>
        <a:xfrm>
          <a:off x="0" y="0"/>
          <a:ext cx="0" cy="0"/>
          <a:chOff x="0" y="0"/>
          <a:chExt cx="0" cy="0"/>
        </a:xfrm>
      </p:grpSpPr>
      <p:pic>
        <p:nvPicPr>
          <p:cNvPr id="16" name="Google Shape;16;p25"/>
          <p:cNvPicPr preferRelativeResize="0"/>
          <p:nvPr/>
        </p:nvPicPr>
        <p:blipFill rotWithShape="1">
          <a:blip r:embed="rId2">
            <a:alphaModFix amt="60000"/>
          </a:blip>
          <a:srcRect l="46601" t="2654" r="7599"/>
          <a:stretch/>
        </p:blipFill>
        <p:spPr>
          <a:xfrm>
            <a:off x="-1" y="3509963"/>
            <a:ext cx="3146679" cy="3358083"/>
          </a:xfrm>
          <a:prstGeom prst="rect">
            <a:avLst/>
          </a:prstGeom>
          <a:noFill/>
          <a:ln>
            <a:noFill/>
          </a:ln>
        </p:spPr>
      </p:pic>
      <p:pic>
        <p:nvPicPr>
          <p:cNvPr id="17" name="Google Shape;17;p25"/>
          <p:cNvPicPr preferRelativeResize="0"/>
          <p:nvPr/>
        </p:nvPicPr>
        <p:blipFill rotWithShape="1">
          <a:blip r:embed="rId3">
            <a:alphaModFix/>
          </a:blip>
          <a:srcRect l="21878" t="94162" r="21683" b="1155"/>
          <a:stretch/>
        </p:blipFill>
        <p:spPr>
          <a:xfrm>
            <a:off x="3510723" y="6456981"/>
            <a:ext cx="5170554" cy="321506"/>
          </a:xfrm>
          <a:prstGeom prst="rect">
            <a:avLst/>
          </a:prstGeom>
          <a:noFill/>
          <a:ln>
            <a:noFill/>
          </a:ln>
        </p:spPr>
      </p:pic>
      <p:sp>
        <p:nvSpPr>
          <p:cNvPr id="18" name="Google Shape;18;p25"/>
          <p:cNvSpPr txBox="1">
            <a:spLocks noGrp="1"/>
          </p:cNvSpPr>
          <p:nvPr>
            <p:ph type="ctrTitle"/>
          </p:nvPr>
        </p:nvSpPr>
        <p:spPr>
          <a:xfrm>
            <a:off x="914400" y="1537252"/>
            <a:ext cx="10363200" cy="19727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subTitle" idx="1"/>
          </p:nvPr>
        </p:nvSpPr>
        <p:spPr>
          <a:xfrm>
            <a:off x="1524000" y="3750365"/>
            <a:ext cx="9144000" cy="150743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5"/>
          <p:cNvSpPr txBox="1">
            <a:spLocks noGrp="1"/>
          </p:cNvSpPr>
          <p:nvPr>
            <p:ph type="dt" idx="10"/>
          </p:nvPr>
        </p:nvSpPr>
        <p:spPr>
          <a:xfrm>
            <a:off x="767523" y="5653019"/>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ftr" idx="11"/>
          </p:nvPr>
        </p:nvSpPr>
        <p:spPr>
          <a:xfrm>
            <a:off x="4038600" y="565301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sldNum" idx="12"/>
          </p:nvPr>
        </p:nvSpPr>
        <p:spPr>
          <a:xfrm>
            <a:off x="8681277" y="5653019"/>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25"/>
          <p:cNvSpPr txBox="1"/>
          <p:nvPr/>
        </p:nvSpPr>
        <p:spPr>
          <a:xfrm>
            <a:off x="6852481" y="465853"/>
            <a:ext cx="2419627" cy="8309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rgbClr val="FFC000"/>
                </a:solidFill>
                <a:latin typeface="Exo"/>
                <a:ea typeface="Exo"/>
                <a:cs typeface="Exo"/>
                <a:sym typeface="Exo"/>
              </a:rPr>
              <a:t>UNIVERSITAS MUHAMMADIYAH SIDOARJO</a:t>
            </a:r>
            <a:endParaRPr sz="1400" b="0" i="0" u="none" strike="noStrike" cap="none">
              <a:solidFill>
                <a:srgbClr val="000000"/>
              </a:solidFill>
              <a:latin typeface="Arial"/>
              <a:ea typeface="Arial"/>
              <a:cs typeface="Arial"/>
              <a:sym typeface="Arial"/>
            </a:endParaRPr>
          </a:p>
        </p:txBody>
      </p:sp>
      <p:pic>
        <p:nvPicPr>
          <p:cNvPr id="24" name="Google Shape;24;p25"/>
          <p:cNvPicPr preferRelativeResize="0"/>
          <p:nvPr/>
        </p:nvPicPr>
        <p:blipFill rotWithShape="1">
          <a:blip r:embed="rId4">
            <a:alphaModFix/>
          </a:blip>
          <a:srcRect/>
          <a:stretch/>
        </p:blipFill>
        <p:spPr>
          <a:xfrm>
            <a:off x="9575247" y="226794"/>
            <a:ext cx="2187844" cy="1005222"/>
          </a:xfrm>
          <a:prstGeom prst="rect">
            <a:avLst/>
          </a:prstGeom>
          <a:noFill/>
          <a:ln>
            <a:noFill/>
          </a:ln>
        </p:spPr>
      </p:pic>
      <p:cxnSp>
        <p:nvCxnSpPr>
          <p:cNvPr id="25" name="Google Shape;25;p25"/>
          <p:cNvCxnSpPr/>
          <p:nvPr/>
        </p:nvCxnSpPr>
        <p:spPr>
          <a:xfrm>
            <a:off x="9372600" y="465853"/>
            <a:ext cx="0" cy="830997"/>
          </a:xfrm>
          <a:prstGeom prst="straightConnector1">
            <a:avLst/>
          </a:prstGeom>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6"/>
        <p:cNvGrpSpPr/>
        <p:nvPr/>
      </p:nvGrpSpPr>
      <p:grpSpPr>
        <a:xfrm>
          <a:off x="0" y="0"/>
          <a:ext cx="0" cy="0"/>
          <a:chOff x="0" y="0"/>
          <a:chExt cx="0" cy="0"/>
        </a:xfrm>
      </p:grpSpPr>
      <p:pic>
        <p:nvPicPr>
          <p:cNvPr id="27" name="Google Shape;27;p26"/>
          <p:cNvPicPr preferRelativeResize="0"/>
          <p:nvPr/>
        </p:nvPicPr>
        <p:blipFill rotWithShape="1">
          <a:blip r:embed="rId2">
            <a:alphaModFix/>
          </a:blip>
          <a:srcRect t="23661"/>
          <a:stretch/>
        </p:blipFill>
        <p:spPr>
          <a:xfrm>
            <a:off x="144674" y="314231"/>
            <a:ext cx="11830877" cy="6466395"/>
          </a:xfrm>
          <a:prstGeom prst="rect">
            <a:avLst/>
          </a:prstGeom>
          <a:noFill/>
          <a:ln>
            <a:noFill/>
          </a:ln>
        </p:spPr>
      </p:pic>
      <p:sp>
        <p:nvSpPr>
          <p:cNvPr id="28" name="Google Shape;28;p26"/>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dt" idx="10"/>
          </p:nvPr>
        </p:nvSpPr>
        <p:spPr>
          <a:xfrm>
            <a:off x="10323511" y="6341719"/>
            <a:ext cx="117937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6"/>
          <p:cNvSpPr txBox="1">
            <a:spLocks noGrp="1"/>
          </p:cNvSpPr>
          <p:nvPr>
            <p:ph type="ftr" idx="11"/>
          </p:nvPr>
        </p:nvSpPr>
        <p:spPr>
          <a:xfrm>
            <a:off x="4024796" y="596334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6"/>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marL="914400" lvl="1" indent="-381000" algn="l">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marL="1371600" lvl="2" indent="-355600" algn="l">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marL="1828800" lvl="3"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6"/>
          <p:cNvSpPr txBox="1"/>
          <p:nvPr/>
        </p:nvSpPr>
        <p:spPr>
          <a:xfrm>
            <a:off x="11427239" y="6332228"/>
            <a:ext cx="522356"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pic>
        <p:nvPicPr>
          <p:cNvPr id="33" name="Google Shape;33;p26"/>
          <p:cNvPicPr preferRelativeResize="0"/>
          <p:nvPr/>
        </p:nvPicPr>
        <p:blipFill rotWithShape="1">
          <a:blip r:embed="rId3">
            <a:alphaModFix/>
          </a:blip>
          <a:srcRect l="47997" t="2654" r="7599"/>
          <a:stretch/>
        </p:blipFill>
        <p:spPr>
          <a:xfrm flipH="1">
            <a:off x="10198953" y="4248292"/>
            <a:ext cx="1993047" cy="253896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a:effectLst/>
      </p:bgPr>
    </p:bg>
    <p:spTree>
      <p:nvGrpSpPr>
        <p:cNvPr id="1" name="Shape 34"/>
        <p:cNvGrpSpPr/>
        <p:nvPr/>
      </p:nvGrpSpPr>
      <p:grpSpPr>
        <a:xfrm>
          <a:off x="0" y="0"/>
          <a:ext cx="0" cy="0"/>
          <a:chOff x="0" y="0"/>
          <a:chExt cx="0" cy="0"/>
        </a:xfrm>
      </p:grpSpPr>
      <p:pic>
        <p:nvPicPr>
          <p:cNvPr id="35" name="Google Shape;35;p27"/>
          <p:cNvPicPr preferRelativeResize="0"/>
          <p:nvPr/>
        </p:nvPicPr>
        <p:blipFill rotWithShape="1">
          <a:blip r:embed="rId2">
            <a:alphaModFix/>
          </a:blip>
          <a:srcRect/>
          <a:stretch/>
        </p:blipFill>
        <p:spPr>
          <a:xfrm>
            <a:off x="4106779" y="2515037"/>
            <a:ext cx="3978442" cy="182792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Exo"/>
              <a:buNone/>
              <a:defRPr sz="4400" b="0" i="0" u="none" strike="noStrike" cap="none">
                <a:solidFill>
                  <a:schemeClr val="dk1"/>
                </a:solidFill>
                <a:latin typeface="Exo"/>
                <a:ea typeface="Exo"/>
                <a:cs typeface="Exo"/>
                <a:sym typeface="Ex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tm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a:effectLst/>
      </p:bgPr>
    </p:bg>
    <p:spTree>
      <p:nvGrpSpPr>
        <p:cNvPr id="1" name="Shape 39"/>
        <p:cNvGrpSpPr/>
        <p:nvPr/>
      </p:nvGrpSpPr>
      <p:grpSpPr>
        <a:xfrm>
          <a:off x="0" y="0"/>
          <a:ext cx="0" cy="0"/>
          <a:chOff x="0" y="0"/>
          <a:chExt cx="0" cy="0"/>
        </a:xfrm>
      </p:grpSpPr>
      <p:sp>
        <p:nvSpPr>
          <p:cNvPr id="40" name="Google Shape;40;p1"/>
          <p:cNvSpPr txBox="1">
            <a:spLocks noGrp="1"/>
          </p:cNvSpPr>
          <p:nvPr>
            <p:ph type="ctrTitle"/>
          </p:nvPr>
        </p:nvSpPr>
        <p:spPr>
          <a:xfrm>
            <a:off x="727522" y="1204686"/>
            <a:ext cx="10736956" cy="2489009"/>
          </a:xfrm>
          <a:prstGeom prst="rect">
            <a:avLst/>
          </a:prstGeom>
          <a:noFill/>
          <a:ln>
            <a:noFill/>
          </a:ln>
        </p:spPr>
        <p:txBody>
          <a:bodyPr spcFirstLastPara="1" wrap="square" lIns="91425" tIns="45700" rIns="91425" bIns="45700" anchor="b" anchorCtr="0">
            <a:normAutofit/>
          </a:bodyPr>
          <a:lstStyle/>
          <a:p>
            <a:r>
              <a:rPr lang="id-ID" sz="4000" b="1"/>
              <a:t>PERANCANGAN ULANG TATA LETAK FASILITAS BENGKEL DENGAN PENDEKATAN 5S DAN </a:t>
            </a:r>
            <a:r>
              <a:rPr lang="id-ID" sz="4000" b="1"/>
              <a:t>METODE </a:t>
            </a:r>
            <a:r>
              <a:rPr lang="id-ID" sz="4000" b="1" smtClean="0"/>
              <a:t>SLP</a:t>
            </a:r>
            <a:endParaRPr sz="4000">
              <a:sym typeface="Exo"/>
            </a:endParaRPr>
          </a:p>
        </p:txBody>
      </p:sp>
      <p:sp>
        <p:nvSpPr>
          <p:cNvPr id="41" name="Google Shape;41;p1"/>
          <p:cNvSpPr txBox="1">
            <a:spLocks noGrp="1"/>
          </p:cNvSpPr>
          <p:nvPr>
            <p:ph type="subTitle" idx="1"/>
          </p:nvPr>
        </p:nvSpPr>
        <p:spPr>
          <a:xfrm>
            <a:off x="1631504" y="3573016"/>
            <a:ext cx="8763000" cy="108504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F2F2F2"/>
              </a:buClr>
              <a:buSzPts val="2400"/>
              <a:buNone/>
            </a:pPr>
            <a:r>
              <a:rPr lang="en-US">
                <a:solidFill>
                  <a:srgbClr val="F2F2F2"/>
                </a:solidFill>
                <a:latin typeface="Exo"/>
                <a:ea typeface="Exo"/>
                <a:cs typeface="Exo"/>
                <a:sym typeface="Exo"/>
              </a:rPr>
              <a:t>Oleh:</a:t>
            </a:r>
            <a:endParaRPr/>
          </a:p>
          <a:p>
            <a:pPr marL="0" lvl="0" indent="0" algn="ctr" rtl="0">
              <a:lnSpc>
                <a:spcPct val="90000"/>
              </a:lnSpc>
              <a:spcBef>
                <a:spcPts val="1000"/>
              </a:spcBef>
              <a:spcAft>
                <a:spcPts val="0"/>
              </a:spcAft>
              <a:buClr>
                <a:schemeClr val="lt1"/>
              </a:buClr>
              <a:buSzPts val="2400"/>
              <a:buNone/>
            </a:pPr>
            <a:r>
              <a:rPr lang="id-ID" smtClean="0"/>
              <a:t>Herri Sugiarto</a:t>
            </a:r>
            <a:endParaRPr/>
          </a:p>
          <a:p>
            <a:pPr marL="0" indent="0"/>
            <a:r>
              <a:rPr lang="id-ID" smtClean="0">
                <a:solidFill>
                  <a:schemeClr val="bg1"/>
                </a:solidFill>
              </a:rPr>
              <a:t>Atikha </a:t>
            </a:r>
            <a:r>
              <a:rPr lang="id-ID">
                <a:solidFill>
                  <a:schemeClr val="bg1"/>
                </a:solidFill>
              </a:rPr>
              <a:t>Sidhi </a:t>
            </a:r>
            <a:r>
              <a:rPr lang="id-ID" smtClean="0">
                <a:solidFill>
                  <a:schemeClr val="bg1"/>
                </a:solidFill>
              </a:rPr>
              <a:t>Cahyana</a:t>
            </a:r>
          </a:p>
          <a:p>
            <a:pPr marL="0" indent="0"/>
            <a:r>
              <a:rPr lang="id-ID" smtClean="0"/>
              <a:t>Teknik Industri</a:t>
            </a:r>
            <a:endParaRPr/>
          </a:p>
          <a:p>
            <a:pPr marL="0" lvl="0" indent="0" algn="ctr" rtl="0">
              <a:lnSpc>
                <a:spcPct val="90000"/>
              </a:lnSpc>
              <a:spcBef>
                <a:spcPts val="1000"/>
              </a:spcBef>
              <a:spcAft>
                <a:spcPts val="0"/>
              </a:spcAft>
              <a:buClr>
                <a:srgbClr val="F2F2F2"/>
              </a:buClr>
              <a:buSzPts val="2400"/>
              <a:buNone/>
            </a:pPr>
            <a:r>
              <a:rPr lang="en-US">
                <a:solidFill>
                  <a:srgbClr val="F2F2F2"/>
                </a:solidFill>
                <a:latin typeface="Exo"/>
                <a:ea typeface="Exo"/>
                <a:cs typeface="Exo"/>
                <a:sym typeface="Exo"/>
              </a:rPr>
              <a:t>Universitas Muhammadiyah Sidoarjo </a:t>
            </a:r>
            <a:endParaRPr>
              <a:solidFill>
                <a:srgbClr val="F2F2F2"/>
              </a:solidFill>
              <a:latin typeface="Exo"/>
              <a:ea typeface="Exo"/>
              <a:cs typeface="Exo"/>
              <a:sym typeface="Exo"/>
            </a:endParaRPr>
          </a:p>
          <a:p>
            <a:pPr marL="0" lvl="0" indent="0" algn="ctr" rtl="0">
              <a:lnSpc>
                <a:spcPct val="90000"/>
              </a:lnSpc>
              <a:spcBef>
                <a:spcPts val="1000"/>
              </a:spcBef>
              <a:spcAft>
                <a:spcPts val="0"/>
              </a:spcAft>
              <a:buClr>
                <a:srgbClr val="F2F2F2"/>
              </a:buClr>
              <a:buSzPts val="2400"/>
              <a:buNone/>
            </a:pPr>
            <a:r>
              <a:rPr lang="id-ID" smtClean="0">
                <a:solidFill>
                  <a:srgbClr val="F2F2F2"/>
                </a:solidFill>
              </a:rPr>
              <a:t>Mei</a:t>
            </a:r>
            <a:r>
              <a:rPr lang="en-US" smtClean="0">
                <a:solidFill>
                  <a:srgbClr val="F2F2F2"/>
                </a:solidFill>
              </a:rPr>
              <a:t>, </a:t>
            </a:r>
            <a:r>
              <a:rPr lang="id-ID" smtClean="0">
                <a:solidFill>
                  <a:srgbClr val="F2F2F2"/>
                </a:solidFill>
              </a:rPr>
              <a:t>2025</a:t>
            </a:r>
          </a:p>
          <a:p>
            <a:pPr marL="0" lvl="0" indent="0" algn="ctr" rtl="0">
              <a:lnSpc>
                <a:spcPct val="90000"/>
              </a:lnSpc>
              <a:spcBef>
                <a:spcPts val="1000"/>
              </a:spcBef>
              <a:spcAft>
                <a:spcPts val="0"/>
              </a:spcAft>
              <a:buClr>
                <a:srgbClr val="F2F2F2"/>
              </a:buClr>
              <a:buSzPts val="2400"/>
              <a:buNone/>
            </a:pPr>
            <a:endParaRPr>
              <a:solidFill>
                <a:srgbClr val="F2F2F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Pendahuluan</a:t>
            </a:r>
            <a:endParaRPr/>
          </a:p>
        </p:txBody>
      </p:sp>
      <p:sp>
        <p:nvSpPr>
          <p:cNvPr id="47" name="Google Shape;47;g104f7abbb21_0_309"/>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marL="265113" indent="0" algn="just">
              <a:buNone/>
            </a:pPr>
            <a:r>
              <a:rPr lang="id-ID" sz="2400">
                <a:latin typeface="+mj-lt"/>
              </a:rPr>
              <a:t>PT. BERLINA Tbk merupakan  perusahaan yang berfokus pada pengolahan kemasan plastik untuk menjaga kelancaran usaha. Penataan fasilitas yang baik  merupakan bentuk dari komitmen perusahaan sebagai langkah-langkah yang harus dilakukan untuk meningkatkan sumber daya yang ada, perencanaan tata letak fasilitas kerja dengan memaksimalkan hubungan antar stasiun  kerja yang ada didalam ruangan dan pengabungan antar komponen fasilitas kerja</a:t>
            </a:r>
            <a:r>
              <a:rPr lang="id-ID" sz="2400">
                <a:latin typeface="+mj-lt"/>
              </a:rPr>
              <a:t>. </a:t>
            </a:r>
            <a:endParaRPr lang="id-ID" sz="2400" smtClean="0">
              <a:latin typeface="+mj-lt"/>
            </a:endParaRPr>
          </a:p>
          <a:p>
            <a:pPr marL="265113" indent="0" algn="just">
              <a:buNone/>
            </a:pPr>
            <a:r>
              <a:rPr lang="id-ID" sz="2400" smtClean="0">
                <a:latin typeface="+mj-lt"/>
              </a:rPr>
              <a:t>Memaksimalkan </a:t>
            </a:r>
            <a:r>
              <a:rPr lang="id-ID" sz="2400">
                <a:latin typeface="+mj-lt"/>
              </a:rPr>
              <a:t>peranan tata letak fasilitas dalam bengkel departemen </a:t>
            </a:r>
            <a:r>
              <a:rPr lang="id-ID" sz="2400" i="1">
                <a:latin typeface="+mj-lt"/>
              </a:rPr>
              <a:t>power utility</a:t>
            </a:r>
            <a:r>
              <a:rPr lang="id-ID" sz="2400">
                <a:latin typeface="+mj-lt"/>
              </a:rPr>
              <a:t> sangatlah penting untuk menumbukan semangat kerja dilingkungan yang nyaman serta efisien dalam meningkatkan kinerja dan kualitas produk dan jasa dari bengkel departemen</a:t>
            </a:r>
            <a:r>
              <a:rPr lang="id-ID" sz="2400" i="1">
                <a:latin typeface="+mj-lt"/>
              </a:rPr>
              <a:t> power utility</a:t>
            </a:r>
            <a:r>
              <a:rPr lang="en-US" sz="2400">
                <a:latin typeface="+mj-lt"/>
              </a:rPr>
              <a:t>.</a:t>
            </a:r>
            <a:endParaRPr lang="id-ID" sz="2400">
              <a:latin typeface="+mj-lt"/>
            </a:endParaRPr>
          </a:p>
          <a:p>
            <a:pPr marL="457200" lvl="0" indent="-2286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g104f7abbb21_0_297"/>
          <p:cNvSpPr txBox="1">
            <a:spLocks noGrp="1"/>
          </p:cNvSpPr>
          <p:nvPr>
            <p:ph type="title"/>
          </p:nvPr>
        </p:nvSpPr>
        <p:spPr>
          <a:xfrm>
            <a:off x="166758" y="67616"/>
            <a:ext cx="11830800" cy="1042200"/>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4400"/>
              <a:buNone/>
            </a:pPr>
            <a:r>
              <a:rPr lang="en-US"/>
              <a:t>Pertanyaan Penelitian (Rumusan Masalah)</a:t>
            </a:r>
            <a:endParaRPr/>
          </a:p>
        </p:txBody>
      </p:sp>
      <p:sp>
        <p:nvSpPr>
          <p:cNvPr id="2" name="Rectangle 1"/>
          <p:cNvSpPr/>
          <p:nvPr/>
        </p:nvSpPr>
        <p:spPr>
          <a:xfrm>
            <a:off x="551384" y="1384568"/>
            <a:ext cx="11305256" cy="1631216"/>
          </a:xfrm>
          <a:prstGeom prst="rect">
            <a:avLst/>
          </a:prstGeom>
        </p:spPr>
        <p:txBody>
          <a:bodyPr wrap="square">
            <a:spAutoFit/>
          </a:bodyPr>
          <a:lstStyle/>
          <a:p>
            <a:pPr algn="just"/>
            <a:r>
              <a:rPr lang="id-ID" sz="2000"/>
              <a:t>Berdasarkan hasil observasi, permasalahan yang lain seperti tercampurnya peralatan kerja yang menyulitkan pencarian apabila alat tersebut dibutuhkan ditambah dengan tidak terawatnya peralatan akibat peletakan yang kurang baik dan menyulitkan akses penanganan yang menyebabkan beban operasional dan waktu proses produksi yang panjang menjadi 2 𝑥 lipat dari </a:t>
            </a:r>
            <a:r>
              <a:rPr lang="id-ID" sz="2000"/>
              <a:t>waktu </a:t>
            </a:r>
            <a:r>
              <a:rPr lang="id-ID" sz="2000" smtClean="0"/>
              <a:t>seharusnya.</a:t>
            </a:r>
            <a:endParaRPr lang="id-ID" sz="2000"/>
          </a:p>
        </p:txBody>
      </p:sp>
      <p:sp>
        <p:nvSpPr>
          <p:cNvPr id="3" name="Rectangle 2"/>
          <p:cNvSpPr/>
          <p:nvPr/>
        </p:nvSpPr>
        <p:spPr>
          <a:xfrm>
            <a:off x="551384" y="3212976"/>
            <a:ext cx="11305256" cy="1631216"/>
          </a:xfrm>
          <a:prstGeom prst="rect">
            <a:avLst/>
          </a:prstGeom>
        </p:spPr>
        <p:txBody>
          <a:bodyPr wrap="square">
            <a:spAutoFit/>
          </a:bodyPr>
          <a:lstStyle/>
          <a:p>
            <a:pPr algn="just"/>
            <a:r>
              <a:rPr lang="id-ID" sz="2000" smtClean="0"/>
              <a:t>Oleh sebab itu penelitian dilakukan </a:t>
            </a:r>
            <a:r>
              <a:rPr lang="id-ID" sz="2000"/>
              <a:t>dengan kombinasi analisa </a:t>
            </a:r>
            <a:r>
              <a:rPr lang="id-ID" sz="2000" i="1"/>
              <a:t>5S </a:t>
            </a:r>
            <a:r>
              <a:rPr lang="id-ID" sz="2000"/>
              <a:t>dan metode </a:t>
            </a:r>
            <a:r>
              <a:rPr lang="id-ID" sz="2000" i="1"/>
              <a:t>SLP (Systematic Layout Planning)</a:t>
            </a:r>
            <a:r>
              <a:rPr lang="id-ID" sz="2000"/>
              <a:t> untuk menentukan tingkat kepentingan dan kebutuhan perbaikan penempatan fasilitas kerja. Pendekatan </a:t>
            </a:r>
            <a:r>
              <a:rPr lang="id-ID" sz="2000" i="1"/>
              <a:t>5S (Seiri, Seiton, Seiso, Seiketsu dan Shitsuke)</a:t>
            </a:r>
            <a:r>
              <a:rPr lang="id-ID" sz="2000"/>
              <a:t> mempengaruhi keputusan dalam peracangan ulang tata letak fasilitas yang memperhatikan faktor pemilahan, kerapian, kebersihan, penjagaan </a:t>
            </a:r>
            <a:endParaRPr lang="id-ID"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Metode</a:t>
            </a:r>
            <a:endParaRPr/>
          </a:p>
        </p:txBody>
      </p:sp>
      <p:sp>
        <p:nvSpPr>
          <p:cNvPr id="59" name="Google Shape;59;g104f7abbb21_0_303"/>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r>
              <a:rPr lang="id-ID"/>
              <a:t>Penelitian ini dilakukan di PT. BERLINA Tbk. Selama 6 bulan yaitu pada bulan januari 2023 sampai dengan Juni 2023 mengunakan pendekatan kualitatif dan kuantitatif . Pada metode kualitatif didasarkan pada pengumpulan data melalui observasi serta mengamati aliran material dan penataan fasilitas dalam bengkel serta wawancara kepada narasumber terkait. Sedangkan metode kuantitatif digunakan untuk menyelesaikan permasalahan dengan menggabungkan metode </a:t>
            </a:r>
            <a:r>
              <a:rPr lang="id-ID" i="1"/>
              <a:t>Systemic Layout Planning (SLP) </a:t>
            </a:r>
            <a:r>
              <a:rPr lang="id-ID"/>
              <a:t>dan </a:t>
            </a:r>
            <a:r>
              <a:rPr lang="en-US" i="1"/>
              <a:t>5S</a:t>
            </a:r>
            <a:r>
              <a:rPr lang="en-US"/>
              <a:t>.</a:t>
            </a:r>
            <a:endParaRPr lang="id-ID"/>
          </a:p>
          <a:p>
            <a:pPr lvl="0"/>
            <a:r>
              <a:rPr lang="en-US" i="1"/>
              <a:t>S</a:t>
            </a:r>
            <a:r>
              <a:rPr lang="id-ID" i="1"/>
              <a:t>ystematic Layout Planning (SLP)</a:t>
            </a:r>
            <a:endParaRPr lang="id-ID"/>
          </a:p>
          <a:p>
            <a:pPr marL="457200" lvl="0" indent="-2286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g104f7abbb21_0_3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Hasil</a:t>
            </a:r>
            <a:endParaRPr/>
          </a:p>
        </p:txBody>
      </p:sp>
      <p:pic>
        <p:nvPicPr>
          <p:cNvPr id="7" name="Picture 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6593" y="5206017"/>
            <a:ext cx="8135912" cy="1103303"/>
          </a:xfrm>
          <a:prstGeom prst="rect">
            <a:avLst/>
          </a:prstGeom>
        </p:spPr>
      </p:pic>
      <p:pic>
        <p:nvPicPr>
          <p:cNvPr id="8" name="Picture 7"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344" y="1203463"/>
            <a:ext cx="6239746" cy="3924848"/>
          </a:xfrm>
          <a:prstGeom prst="rect">
            <a:avLst/>
          </a:prstGeom>
        </p:spPr>
      </p:pic>
      <p:sp>
        <p:nvSpPr>
          <p:cNvPr id="9" name="Text Placeholder 8"/>
          <p:cNvSpPr txBox="1">
            <a:spLocks noGrp="1"/>
          </p:cNvSpPr>
          <p:nvPr>
            <p:ph type="body" idx="1"/>
          </p:nvPr>
        </p:nvSpPr>
        <p:spPr>
          <a:xfrm>
            <a:off x="6651853" y="1484784"/>
            <a:ext cx="4345136" cy="2928967"/>
          </a:xfrm>
          <a:prstGeom prst="rect">
            <a:avLst/>
          </a:prstGeom>
          <a:noFill/>
        </p:spPr>
        <p:txBody>
          <a:bodyPr wrap="square" rtlCol="0">
            <a:spAutoFit/>
          </a:bodyPr>
          <a:lstStyle/>
          <a:p>
            <a:r>
              <a:rPr lang="id-ID" sz="2000">
                <a:solidFill>
                  <a:schemeClr val="tx1"/>
                </a:solidFill>
                <a:latin typeface="+mj-lt"/>
              </a:rPr>
              <a:t>Keterangan gambar :</a:t>
            </a:r>
          </a:p>
          <a:p>
            <a:r>
              <a:rPr lang="id-ID" sz="2000">
                <a:solidFill>
                  <a:schemeClr val="tx1"/>
                </a:solidFill>
                <a:latin typeface="+mj-lt"/>
              </a:rPr>
              <a:t>A = Material Besi</a:t>
            </a:r>
          </a:p>
          <a:p>
            <a:r>
              <a:rPr lang="id-ID" sz="2000">
                <a:solidFill>
                  <a:schemeClr val="tx1"/>
                </a:solidFill>
                <a:latin typeface="+mj-lt"/>
              </a:rPr>
              <a:t>B = Mesin Gergaji</a:t>
            </a:r>
          </a:p>
          <a:p>
            <a:r>
              <a:rPr lang="id-ID" sz="2000">
                <a:solidFill>
                  <a:schemeClr val="tx1"/>
                </a:solidFill>
                <a:latin typeface="+mj-lt"/>
              </a:rPr>
              <a:t>C = Mesin Gerinda</a:t>
            </a:r>
          </a:p>
          <a:p>
            <a:r>
              <a:rPr lang="id-ID" sz="2000">
                <a:solidFill>
                  <a:schemeClr val="tx1"/>
                </a:solidFill>
                <a:latin typeface="+mj-lt"/>
              </a:rPr>
              <a:t>D = Mesin BOR</a:t>
            </a:r>
          </a:p>
          <a:p>
            <a:r>
              <a:rPr lang="id-ID" sz="2000">
                <a:solidFill>
                  <a:schemeClr val="tx1"/>
                </a:solidFill>
                <a:latin typeface="+mj-lt"/>
              </a:rPr>
              <a:t>E = Mesin LAS</a:t>
            </a:r>
          </a:p>
          <a:p>
            <a:r>
              <a:rPr lang="id-ID" sz="2000">
                <a:solidFill>
                  <a:schemeClr val="tx1"/>
                </a:solidFill>
                <a:latin typeface="+mj-lt"/>
              </a:rPr>
              <a:t>F = Assembling dan </a:t>
            </a:r>
            <a:r>
              <a:rPr lang="id-ID" sz="2000" i="1">
                <a:solidFill>
                  <a:schemeClr val="tx1"/>
                </a:solidFill>
                <a:latin typeface="+mj-lt"/>
              </a:rPr>
              <a:t>Finishing</a:t>
            </a:r>
            <a:endParaRPr lang="id-ID" sz="2000">
              <a:solidFill>
                <a:schemeClr val="tx1"/>
              </a:solidFill>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g104f7abbb21_0_70"/>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Pembahasan</a:t>
            </a:r>
            <a:endParaRPr/>
          </a:p>
        </p:txBody>
      </p:sp>
      <p:sp>
        <p:nvSpPr>
          <p:cNvPr id="71" name="Google Shape;71;g104f7abbb21_0_70"/>
          <p:cNvSpPr txBox="1">
            <a:spLocks noGrp="1"/>
          </p:cNvSpPr>
          <p:nvPr>
            <p:ph type="body" idx="1"/>
          </p:nvPr>
        </p:nvSpPr>
        <p:spPr>
          <a:xfrm>
            <a:off x="166759" y="1238732"/>
            <a:ext cx="11761890" cy="4926572"/>
          </a:xfrm>
          <a:prstGeom prst="rect">
            <a:avLst/>
          </a:prstGeom>
          <a:noFill/>
          <a:ln>
            <a:noFill/>
          </a:ln>
        </p:spPr>
        <p:txBody>
          <a:bodyPr spcFirstLastPara="1" wrap="square" lIns="91425" tIns="45700" rIns="91425" bIns="45700" anchor="t" anchorCtr="0">
            <a:normAutofit/>
          </a:bodyPr>
          <a:lstStyle/>
          <a:p>
            <a:pPr marL="188913" indent="-3175" algn="just">
              <a:buNone/>
              <a:tabLst>
                <a:tab pos="92075" algn="l"/>
              </a:tabLst>
            </a:pPr>
            <a:r>
              <a:rPr lang="id-ID" sz="2000">
                <a:latin typeface="+mj-lt"/>
              </a:rPr>
              <a:t>Berdasarkan hasil pada </a:t>
            </a:r>
            <a:r>
              <a:rPr lang="id-ID" sz="2000" i="1">
                <a:latin typeface="+mj-lt"/>
              </a:rPr>
              <a:t>re-layout</a:t>
            </a:r>
            <a:r>
              <a:rPr lang="id-ID" sz="2000">
                <a:latin typeface="+mj-lt"/>
              </a:rPr>
              <a:t> dari </a:t>
            </a:r>
            <a:r>
              <a:rPr lang="id-ID" sz="2000" i="1">
                <a:latin typeface="+mj-lt"/>
              </a:rPr>
              <a:t>Systematic Layout Planning (SLP)</a:t>
            </a:r>
            <a:r>
              <a:rPr lang="id-ID" sz="2000">
                <a:latin typeface="+mj-lt"/>
              </a:rPr>
              <a:t> beserta pendekatan </a:t>
            </a:r>
            <a:r>
              <a:rPr lang="id-ID" sz="2000" i="1">
                <a:latin typeface="+mj-lt"/>
              </a:rPr>
              <a:t>5S (Seiri, Seiton, Seiso, Seiketsu dan Shitsuke) </a:t>
            </a:r>
            <a:r>
              <a:rPr lang="id-ID" sz="2000">
                <a:latin typeface="+mj-lt"/>
              </a:rPr>
              <a:t>yang menghasilkan </a:t>
            </a:r>
            <a:r>
              <a:rPr lang="id-ID" sz="2000" i="1">
                <a:latin typeface="+mj-lt"/>
              </a:rPr>
              <a:t>layout</a:t>
            </a:r>
            <a:r>
              <a:rPr lang="id-ID" sz="2000">
                <a:latin typeface="+mj-lt"/>
              </a:rPr>
              <a:t> usulan dengan perbandingan penurunan jarak perindahan material yang dihitung mengunakan perhitungan </a:t>
            </a:r>
            <a:r>
              <a:rPr lang="id-ID" sz="2000" i="1">
                <a:latin typeface="+mj-lt"/>
              </a:rPr>
              <a:t>rectilinear</a:t>
            </a:r>
            <a:r>
              <a:rPr lang="id-ID" sz="2000">
                <a:latin typeface="+mj-lt"/>
              </a:rPr>
              <a:t> memberikan usulan </a:t>
            </a:r>
            <a:r>
              <a:rPr lang="id-ID" sz="2000" i="1">
                <a:latin typeface="+mj-lt"/>
              </a:rPr>
              <a:t>layout </a:t>
            </a:r>
            <a:r>
              <a:rPr lang="id-ID" sz="2000">
                <a:latin typeface="+mj-lt"/>
              </a:rPr>
              <a:t>beseta hasil efisiensi yang  ditawarkan seperti pada tabel </a:t>
            </a:r>
            <a:r>
              <a:rPr lang="id-ID" sz="2000">
                <a:latin typeface="+mj-lt"/>
              </a:rPr>
              <a:t>15</a:t>
            </a:r>
            <a:r>
              <a:rPr lang="id-ID" sz="2000" smtClean="0">
                <a:latin typeface="+mj-lt"/>
              </a:rPr>
              <a:t>.</a:t>
            </a:r>
          </a:p>
          <a:p>
            <a:pPr marL="188913" indent="-3175" algn="just">
              <a:buNone/>
              <a:tabLst>
                <a:tab pos="92075" algn="l"/>
              </a:tabLst>
            </a:pPr>
            <a:r>
              <a:rPr lang="id-ID" sz="2000">
                <a:latin typeface="+mj-lt"/>
              </a:rPr>
              <a:t>Penyelesaian permasalahan jarak perpindahan material </a:t>
            </a:r>
            <a:r>
              <a:rPr lang="id-ID" sz="2000" i="1">
                <a:latin typeface="+mj-lt"/>
              </a:rPr>
              <a:t>handling</a:t>
            </a:r>
            <a:r>
              <a:rPr lang="id-ID" sz="2000">
                <a:latin typeface="+mj-lt"/>
              </a:rPr>
              <a:t> yang dihasilkan perancangan ulang tata letak fasilitas area fasilitas pada bengkel </a:t>
            </a:r>
            <a:r>
              <a:rPr lang="en-US" sz="2000">
                <a:latin typeface="+mj-lt"/>
              </a:rPr>
              <a:t>di PT. BERLINA Tbk.</a:t>
            </a:r>
            <a:r>
              <a:rPr lang="id-ID" sz="2000">
                <a:latin typeface="+mj-lt"/>
              </a:rPr>
              <a:t> Mengunakan pendekatan 5S dengan</a:t>
            </a:r>
            <a:r>
              <a:rPr lang="id-ID" sz="2000" b="1">
                <a:latin typeface="+mj-lt"/>
              </a:rPr>
              <a:t> </a:t>
            </a:r>
            <a:r>
              <a:rPr lang="id-ID" sz="2000">
                <a:latin typeface="+mj-lt"/>
              </a:rPr>
              <a:t>pengolahan data </a:t>
            </a:r>
            <a:r>
              <a:rPr lang="id-ID" sz="2000" i="1">
                <a:latin typeface="+mj-lt"/>
              </a:rPr>
              <a:t>Systematic Layout Planning (SLP)</a:t>
            </a:r>
            <a:r>
              <a:rPr lang="id-ID" sz="2000">
                <a:latin typeface="+mj-lt"/>
              </a:rPr>
              <a:t> yang melalui tahapan penyusunan </a:t>
            </a:r>
            <a:r>
              <a:rPr lang="id-ID" sz="2000" i="1">
                <a:latin typeface="+mj-lt"/>
              </a:rPr>
              <a:t>Activity Relationship Chart (ARC)</a:t>
            </a:r>
            <a:r>
              <a:rPr lang="id-ID" sz="2000">
                <a:latin typeface="+mj-lt"/>
              </a:rPr>
              <a:t>, </a:t>
            </a:r>
            <a:r>
              <a:rPr lang="id-ID" sz="2000" i="1">
                <a:latin typeface="+mj-lt"/>
              </a:rPr>
              <a:t>Activity Relationship Diagram (ARD)</a:t>
            </a:r>
            <a:r>
              <a:rPr lang="id-ID" sz="2000">
                <a:latin typeface="+mj-lt"/>
              </a:rPr>
              <a:t> dan menentukan perhitungan jarak </a:t>
            </a:r>
            <a:r>
              <a:rPr lang="id-ID" sz="2000" i="1">
                <a:latin typeface="+mj-lt"/>
              </a:rPr>
              <a:t>rectilinier</a:t>
            </a:r>
            <a:r>
              <a:rPr lang="id-ID" sz="2000">
                <a:latin typeface="+mj-lt"/>
              </a:rPr>
              <a:t> untuk setiap jarak perpindahan material </a:t>
            </a:r>
            <a:r>
              <a:rPr lang="id-ID" sz="2000" i="1">
                <a:latin typeface="+mj-lt"/>
              </a:rPr>
              <a:t>handling</a:t>
            </a:r>
            <a:r>
              <a:rPr lang="id-ID" sz="2000">
                <a:latin typeface="+mj-lt"/>
              </a:rPr>
              <a:t> antar fasilitas. Menghasilkan perbaikan perancangan ulang tata letak titik koordinat dari setiap fasilitas dan hubungan keterkaitan antar fasilitas kerja, maka efisiensi dari </a:t>
            </a:r>
            <a:r>
              <a:rPr lang="id-ID" sz="2000" i="1">
                <a:latin typeface="+mj-lt"/>
              </a:rPr>
              <a:t>re-layout </a:t>
            </a:r>
            <a:r>
              <a:rPr lang="id-ID" sz="2000">
                <a:latin typeface="+mj-lt"/>
              </a:rPr>
              <a:t>usulan menghasilkan penurunan jarak perpindahan material </a:t>
            </a:r>
            <a:r>
              <a:rPr lang="id-ID" sz="2000" i="1">
                <a:latin typeface="+mj-lt"/>
              </a:rPr>
              <a:t>handling</a:t>
            </a:r>
            <a:r>
              <a:rPr lang="id-ID" sz="2000">
                <a:latin typeface="+mj-lt"/>
              </a:rPr>
              <a:t> sebesar 54% dari total jarak </a:t>
            </a:r>
            <a:r>
              <a:rPr lang="id-ID" sz="2000" i="1">
                <a:latin typeface="+mj-lt"/>
              </a:rPr>
              <a:t>layout</a:t>
            </a:r>
            <a:r>
              <a:rPr lang="id-ID" sz="2000">
                <a:latin typeface="+mj-lt"/>
              </a:rPr>
              <a:t> awal yang sebelumnya 26,5 m, setelah </a:t>
            </a:r>
            <a:r>
              <a:rPr lang="id-ID" sz="2000" i="1">
                <a:latin typeface="+mj-lt"/>
              </a:rPr>
              <a:t>Re-layout</a:t>
            </a:r>
            <a:r>
              <a:rPr lang="id-ID" sz="2000">
                <a:latin typeface="+mj-lt"/>
              </a:rPr>
              <a:t> perbaikan menghasilkan efisiensi dengan jarak total material </a:t>
            </a:r>
            <a:r>
              <a:rPr lang="id-ID" sz="2000" i="1">
                <a:latin typeface="+mj-lt"/>
              </a:rPr>
              <a:t>handling</a:t>
            </a:r>
            <a:r>
              <a:rPr lang="id-ID" sz="2000">
                <a:latin typeface="+mj-lt"/>
              </a:rPr>
              <a:t> menjadi 14,5 m dan pendekatan </a:t>
            </a:r>
            <a:r>
              <a:rPr lang="id-ID" sz="2000" i="1">
                <a:latin typeface="+mj-lt"/>
              </a:rPr>
              <a:t>5S (Seiri, Seiton, Seiso, Seiketsu dan Shitsuke)</a:t>
            </a:r>
            <a:r>
              <a:rPr lang="id-ID" sz="2000">
                <a:latin typeface="+mj-lt"/>
              </a:rPr>
              <a:t> menciptakan fleksibilitas pekerjaan dan kerapihan </a:t>
            </a:r>
            <a:r>
              <a:rPr lang="id-ID" sz="2000">
                <a:latin typeface="+mj-lt"/>
              </a:rPr>
              <a:t>didalam </a:t>
            </a:r>
            <a:r>
              <a:rPr lang="id-ID" sz="2000" smtClean="0">
                <a:latin typeface="+mj-lt"/>
              </a:rPr>
              <a:t>lingkungan kerja</a:t>
            </a:r>
            <a:endParaRPr lang="id-ID" sz="2000">
              <a:latin typeface="+mj-lt"/>
            </a:endParaRPr>
          </a:p>
          <a:p>
            <a:pPr marL="457200" lvl="0" indent="-2286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g104f7abbb21_0_0"/>
          <p:cNvSpPr txBox="1">
            <a:spLocks noGrp="1"/>
          </p:cNvSpPr>
          <p:nvPr>
            <p:ph type="title"/>
          </p:nvPr>
        </p:nvSpPr>
        <p:spPr>
          <a:xfrm>
            <a:off x="166758" y="113336"/>
            <a:ext cx="11830800" cy="1042200"/>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4400"/>
              <a:buNone/>
            </a:pPr>
            <a:r>
              <a:rPr lang="en-US"/>
              <a:t>Temuan Penting Penelitian</a:t>
            </a:r>
            <a:endParaRPr/>
          </a:p>
        </p:txBody>
      </p:sp>
      <p:sp>
        <p:nvSpPr>
          <p:cNvPr id="78" name="Google Shape;78;g104f7abbb21_0_0"/>
          <p:cNvSpPr txBox="1">
            <a:spLocks noGrp="1"/>
          </p:cNvSpPr>
          <p:nvPr>
            <p:ph type="body" idx="1"/>
          </p:nvPr>
        </p:nvSpPr>
        <p:spPr>
          <a:xfrm>
            <a:off x="166758" y="1238732"/>
            <a:ext cx="11830800" cy="50898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g104f7abbb21_0_315"/>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Manfaat Penelitian</a:t>
            </a:r>
            <a:endParaRPr/>
          </a:p>
        </p:txBody>
      </p:sp>
      <p:sp>
        <p:nvSpPr>
          <p:cNvPr id="84" name="Google Shape;84;g104f7abbb21_0_315"/>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104f7abbb21_0_61"/>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Referensi</a:t>
            </a:r>
            <a:endParaRPr/>
          </a:p>
        </p:txBody>
      </p:sp>
      <p:sp>
        <p:nvSpPr>
          <p:cNvPr id="90" name="Google Shape;90;g104f7abbb21_0_61"/>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Clr>
                <a:schemeClr val="dk1"/>
              </a:buClr>
              <a:buSzPts val="2800"/>
              <a:buNone/>
            </a:pPr>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549</Words>
  <Application>Microsoft Office PowerPoint</Application>
  <PresentationFormat>Custom</PresentationFormat>
  <Paragraphs>32</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Exo</vt:lpstr>
      <vt:lpstr>Century Gothic</vt:lpstr>
      <vt:lpstr>Office Theme</vt:lpstr>
      <vt:lpstr>PERANCANGAN ULANG TATA LETAK FASILITAS BENGKEL DENGAN PENDEKATAN 5S DAN METODE SLP</vt:lpstr>
      <vt:lpstr>Pendahuluan</vt:lpstr>
      <vt:lpstr>Pertanyaan Penelitian (Rumusan Masalah)</vt:lpstr>
      <vt:lpstr>Metode</vt:lpstr>
      <vt:lpstr>Hasil</vt:lpstr>
      <vt:lpstr>Pembahasan</vt:lpstr>
      <vt:lpstr>Temuan Penting Penelitian</vt:lpstr>
      <vt:lpstr>Manfaat Penelitian</vt:lpstr>
      <vt:lpstr>Referensi</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Judul Artikel</dc:title>
  <dc:creator>Umsida</dc:creator>
  <cp:lastModifiedBy>Windows User</cp:lastModifiedBy>
  <cp:revision>3</cp:revision>
  <dcterms:created xsi:type="dcterms:W3CDTF">2020-02-15T07:43:00Z</dcterms:created>
  <dcterms:modified xsi:type="dcterms:W3CDTF">2025-06-23T07:40:58Z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